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f504ffa88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f504ffa88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48183ca85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48183ca85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48183ca85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48183ca85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548183ca85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548183ca85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548183ca85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548183ca85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248c43de4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4248c43de4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48183ca85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48183ca85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548183ca85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548183ca8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548183ca85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548183ca85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48183ca85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48183ca85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40ab0343e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40ab0343e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48183ca85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48183ca85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48183ca85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48183ca85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48183ca85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48183ca85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2.png"/><Relationship Id="rId5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3.png"/><Relationship Id="rId5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389200"/>
            <a:ext cx="8520600" cy="94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	 	 	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Провизорные органы позовночных</a:t>
            </a:r>
            <a:endParaRPr sz="24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9421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Васильков Ярослав. Общая биология. 2019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/>
        </p:nvSpPr>
        <p:spPr>
          <a:xfrm>
            <a:off x="3435850" y="158500"/>
            <a:ext cx="5520600" cy="47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С</a:t>
            </a:r>
            <a:r>
              <a:rPr lang="en"/>
              <a:t>амая наружная зародышевая оболочка, прилежащая к скорлупе или материнским тканям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Возникает, как и амнион, из эктодермы и соматоплевры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Служит для обмена между зародышем и окружающей средой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У яйцекладущих видов основная его функция — дыхательный газообмен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У млекопитающих он выполняет гораздо более обширные функции, участвуя помимо дыхания в питании, выделении, фильтрации и синтезе веществ, например гормонов.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Схема эмбриона млекопитающего с хорионом и сосудами плаценты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7 - серозная оболочка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12 - пуповина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13 - ворсинки хориона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31" name="Google Shape;131;p22"/>
          <p:cNvSpPr txBox="1"/>
          <p:nvPr/>
        </p:nvSpPr>
        <p:spPr>
          <a:xfrm>
            <a:off x="341925" y="65350"/>
            <a:ext cx="84810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Хорион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</p:txBody>
      </p:sp>
      <p:pic>
        <p:nvPicPr>
          <p:cNvPr id="132" name="Google Shape;1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625" y="401050"/>
            <a:ext cx="2891216" cy="224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2"/>
          <p:cNvPicPr preferRelativeResize="0"/>
          <p:nvPr/>
        </p:nvPicPr>
        <p:blipFill rotWithShape="1">
          <a:blip r:embed="rId4">
            <a:alphaModFix/>
          </a:blip>
          <a:srcRect b="44030" l="0" r="3688" t="0"/>
          <a:stretch/>
        </p:blipFill>
        <p:spPr>
          <a:xfrm>
            <a:off x="907738" y="2571750"/>
            <a:ext cx="2165000" cy="224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/>
        </p:nvSpPr>
        <p:spPr>
          <a:xfrm>
            <a:off x="3796825" y="573075"/>
            <a:ext cx="5159700" cy="43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Результат срастания участков серозы и наружной стенки аллантоиса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У яйцекладущих видов располагается под скорлупой яйца,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У живородящих видов служит зародышевой частью плаценты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Строение матки кошки с зародышем во время беременности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— Пуповина, 2 — Амнион, 3 — Аллантоис, 4 — Желточный мешок, 5 — Развивающаяся гематома, 6 — Материнская часть плаценты</a:t>
            </a:r>
            <a:endParaRPr/>
          </a:p>
        </p:txBody>
      </p:sp>
      <p:sp>
        <p:nvSpPr>
          <p:cNvPr id="139" name="Google Shape;139;p23"/>
          <p:cNvSpPr txBox="1"/>
          <p:nvPr/>
        </p:nvSpPr>
        <p:spPr>
          <a:xfrm>
            <a:off x="341925" y="65350"/>
            <a:ext cx="84810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Хорион-аллантоисная оболочка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</p:txBody>
      </p:sp>
      <p:pic>
        <p:nvPicPr>
          <p:cNvPr id="140" name="Google Shape;1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450" y="670100"/>
            <a:ext cx="3131051" cy="39712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4"/>
          <p:cNvPicPr preferRelativeResize="0"/>
          <p:nvPr/>
        </p:nvPicPr>
        <p:blipFill rotWithShape="1">
          <a:blip r:embed="rId3">
            <a:alphaModFix/>
          </a:blip>
          <a:srcRect b="0" l="0" r="0" t="9991"/>
          <a:stretch/>
        </p:blipFill>
        <p:spPr>
          <a:xfrm>
            <a:off x="311475" y="984550"/>
            <a:ext cx="4121651" cy="2778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4"/>
          <p:cNvPicPr preferRelativeResize="0"/>
          <p:nvPr/>
        </p:nvPicPr>
        <p:blipFill rotWithShape="1">
          <a:blip r:embed="rId4">
            <a:alphaModFix/>
          </a:blip>
          <a:srcRect b="0" l="0" r="0" t="11567"/>
          <a:stretch/>
        </p:blipFill>
        <p:spPr>
          <a:xfrm>
            <a:off x="4929675" y="1032400"/>
            <a:ext cx="4031849" cy="267055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4"/>
          <p:cNvSpPr txBox="1"/>
          <p:nvPr/>
        </p:nvSpPr>
        <p:spPr>
          <a:xfrm>
            <a:off x="311475" y="3702950"/>
            <a:ext cx="33405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Амнион человека </a:t>
            </a:r>
            <a:endParaRPr/>
          </a:p>
        </p:txBody>
      </p:sp>
      <p:sp>
        <p:nvSpPr>
          <p:cNvPr id="148" name="Google Shape;148;p24"/>
          <p:cNvSpPr txBox="1"/>
          <p:nvPr/>
        </p:nvSpPr>
        <p:spPr>
          <a:xfrm>
            <a:off x="4929675" y="3563175"/>
            <a:ext cx="33405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Ворсинка хориона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5"/>
          <p:cNvPicPr preferRelativeResize="0"/>
          <p:nvPr/>
        </p:nvPicPr>
        <p:blipFill rotWithShape="1">
          <a:blip r:embed="rId3">
            <a:alphaModFix/>
          </a:blip>
          <a:srcRect b="0" l="0" r="0" t="10152"/>
          <a:stretch/>
        </p:blipFill>
        <p:spPr>
          <a:xfrm>
            <a:off x="295500" y="1032875"/>
            <a:ext cx="4037724" cy="2717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5"/>
          <p:cNvPicPr preferRelativeResize="0"/>
          <p:nvPr/>
        </p:nvPicPr>
        <p:blipFill rotWithShape="1">
          <a:blip r:embed="rId4">
            <a:alphaModFix/>
          </a:blip>
          <a:srcRect b="0" l="0" r="0" t="12087"/>
          <a:stretch/>
        </p:blipFill>
        <p:spPr>
          <a:xfrm>
            <a:off x="4600825" y="1032875"/>
            <a:ext cx="4247675" cy="2796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5"/>
          <p:cNvSpPr txBox="1"/>
          <p:nvPr/>
        </p:nvSpPr>
        <p:spPr>
          <a:xfrm>
            <a:off x="295500" y="3654625"/>
            <a:ext cx="33405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Ворсинка хориона человека, поперечный срез</a:t>
            </a:r>
            <a:endParaRPr/>
          </a:p>
        </p:txBody>
      </p:sp>
      <p:sp>
        <p:nvSpPr>
          <p:cNvPr id="156" name="Google Shape;156;p25"/>
          <p:cNvSpPr txBox="1"/>
          <p:nvPr/>
        </p:nvSpPr>
        <p:spPr>
          <a:xfrm>
            <a:off x="4627563" y="3605550"/>
            <a:ext cx="33405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Пуповина свиньи, поперечный срез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/>
          <p:nvPr>
            <p:ph type="title"/>
          </p:nvPr>
        </p:nvSpPr>
        <p:spPr>
          <a:xfrm>
            <a:off x="394725" y="3384500"/>
            <a:ext cx="8520600" cy="16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Спасибо за внимание!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Вопросы?</a:t>
            </a:r>
            <a:endParaRPr/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8625" y="124125"/>
            <a:ext cx="4886750" cy="326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3912125" y="3171425"/>
            <a:ext cx="4462200" cy="6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/>
        </p:nvSpPr>
        <p:spPr>
          <a:xfrm>
            <a:off x="341925" y="541800"/>
            <a:ext cx="3476100" cy="43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Anamniota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более древние позвоночные, развивающиеся исключительно в водной среде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классы Круглоротые, Рыбы и Земноводные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не нуждаются в дополнительных водных и других оболочках зародыша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из провизорных органов </a:t>
            </a:r>
            <a:r>
              <a:rPr lang="en"/>
              <a:t>есть только желточный мешок</a:t>
            </a:r>
            <a:endParaRPr/>
          </a:p>
        </p:txBody>
      </p:sp>
      <p:sp>
        <p:nvSpPr>
          <p:cNvPr id="62" name="Google Shape;62;p14"/>
          <p:cNvSpPr txBox="1"/>
          <p:nvPr/>
        </p:nvSpPr>
        <p:spPr>
          <a:xfrm>
            <a:off x="341925" y="65350"/>
            <a:ext cx="84810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Anamniota и Amniota </a:t>
            </a:r>
            <a:endParaRPr b="1" sz="1800"/>
          </a:p>
        </p:txBody>
      </p:sp>
      <p:sp>
        <p:nvSpPr>
          <p:cNvPr id="63" name="Google Shape;63;p14"/>
          <p:cNvSpPr txBox="1"/>
          <p:nvPr/>
        </p:nvSpPr>
        <p:spPr>
          <a:xfrm>
            <a:off x="4768225" y="541800"/>
            <a:ext cx="3476100" cy="43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Amniota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первичноназемные позвоночные, у которых эмбриональное развитие протекает в наземных условиях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классы </a:t>
            </a:r>
            <a:r>
              <a:rPr lang="en"/>
              <a:t>Пресмыкающиеся, Птицы и Млекопитающие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не нуждаются в дополнительных водных и других оболочках зародыша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провизорные органы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желточный мешок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амнион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аллантоис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хорион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плацента (у плацентарных)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/>
        </p:nvSpPr>
        <p:spPr>
          <a:xfrm>
            <a:off x="5858200" y="292750"/>
            <a:ext cx="3117300" cy="20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Схема продольного среза эмбриона рыбы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1 - экзоцелом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2 - рот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3 - кишка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4 - желточный проход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5 - эмбриональный целом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6 - анальное отверстие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341925" y="541800"/>
            <a:ext cx="3938700" cy="43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Желточный мешок</a:t>
            </a:r>
            <a:r>
              <a:rPr lang="en"/>
              <a:t> – единственный провизорный орган рыб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представляет собой</a:t>
            </a:r>
            <a:r>
              <a:rPr lang="en"/>
              <a:t> </a:t>
            </a:r>
            <a:r>
              <a:rPr b="1" lang="en"/>
              <a:t>вырост среднего отдела кишечника у зародышей</a:t>
            </a:r>
            <a:r>
              <a:rPr lang="en"/>
              <a:t> большинства позвоночных животных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стенка желточного мешка образована эктодермой, мезодермой (париетальной и висцеральной) и энтодермой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заполнен желтком и выполняет функцию питания, дыхания и кроветворения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выклюнувшейся личинки около 80% от общего веса составляет желточный мешок за счет которого она и питается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/>
        </p:nvSpPr>
        <p:spPr>
          <a:xfrm>
            <a:off x="341925" y="65350"/>
            <a:ext cx="84810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Желточный мешок у рыб</a:t>
            </a:r>
            <a:endParaRPr b="1" sz="1800"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3025" y="553450"/>
            <a:ext cx="1272781" cy="174387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4649525" y="292750"/>
            <a:ext cx="268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3</a:t>
            </a:r>
            <a:endParaRPr sz="900"/>
          </a:p>
        </p:txBody>
      </p:sp>
      <p:sp>
        <p:nvSpPr>
          <p:cNvPr id="73" name="Google Shape;73;p15"/>
          <p:cNvSpPr txBox="1"/>
          <p:nvPr/>
        </p:nvSpPr>
        <p:spPr>
          <a:xfrm>
            <a:off x="4951688" y="292750"/>
            <a:ext cx="268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4</a:t>
            </a:r>
            <a:endParaRPr sz="900"/>
          </a:p>
        </p:txBody>
      </p:sp>
      <p:sp>
        <p:nvSpPr>
          <p:cNvPr id="74" name="Google Shape;74;p15"/>
          <p:cNvSpPr txBox="1"/>
          <p:nvPr/>
        </p:nvSpPr>
        <p:spPr>
          <a:xfrm>
            <a:off x="5253850" y="292750"/>
            <a:ext cx="2682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5</a:t>
            </a:r>
            <a:endParaRPr sz="900"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3025" y="2724125"/>
            <a:ext cx="1343025" cy="208597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5858200" y="2720413"/>
            <a:ext cx="3402600" cy="20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Обособление тела эмбриона от желточного мешка у рыб. Схема поперечного разреза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1 - экзоцелом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2 - рот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3 - кишка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4 - желточный проход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5 - эмбриональный целом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6 - анальное отверстие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/>
        </p:nvSpPr>
        <p:spPr>
          <a:xfrm>
            <a:off x="341925" y="65350"/>
            <a:ext cx="84810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Желточный мешок у рыб</a:t>
            </a:r>
            <a:endParaRPr b="1" sz="1800"/>
          </a:p>
        </p:txBody>
      </p:sp>
      <p:pic>
        <p:nvPicPr>
          <p:cNvPr id="82" name="Google Shape;82;p16"/>
          <p:cNvPicPr preferRelativeResize="0"/>
          <p:nvPr/>
        </p:nvPicPr>
        <p:blipFill rotWithShape="1">
          <a:blip r:embed="rId3">
            <a:alphaModFix/>
          </a:blip>
          <a:srcRect b="33133" l="5114" r="50336" t="21397"/>
          <a:stretch/>
        </p:blipFill>
        <p:spPr>
          <a:xfrm>
            <a:off x="513325" y="1562875"/>
            <a:ext cx="2635900" cy="201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 rotWithShape="1">
          <a:blip r:embed="rId4">
            <a:alphaModFix/>
          </a:blip>
          <a:srcRect b="46324" l="68160" r="6477" t="26621"/>
          <a:stretch/>
        </p:blipFill>
        <p:spPr>
          <a:xfrm>
            <a:off x="3592400" y="1562875"/>
            <a:ext cx="2522174" cy="201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 rotWithShape="1">
          <a:blip r:embed="rId5">
            <a:alphaModFix/>
          </a:blip>
          <a:srcRect b="11824" l="65792" r="11084" t="62515"/>
          <a:stretch/>
        </p:blipFill>
        <p:spPr>
          <a:xfrm>
            <a:off x="6410975" y="1522151"/>
            <a:ext cx="2522174" cy="209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/>
        </p:nvSpPr>
        <p:spPr>
          <a:xfrm>
            <a:off x="403175" y="552400"/>
            <a:ext cx="8155500" cy="20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</a:rPr>
              <a:t>А, Б, В – последовательные стадии перемещения клеток в ходе гаструляции: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</a:rPr>
              <a:t>1 – эктодерма; 2 – материал будущей мезодермы; </a:t>
            </a:r>
            <a:r>
              <a:rPr b="1" lang="en">
                <a:solidFill>
                  <a:srgbClr val="333333"/>
                </a:solidFill>
              </a:rPr>
              <a:t>3 – богатые желтком клетки энтодермы</a:t>
            </a:r>
            <a:r>
              <a:rPr lang="en">
                <a:solidFill>
                  <a:srgbClr val="333333"/>
                </a:solidFill>
              </a:rPr>
              <a:t>; 4 – клетки в составе эктодермы, образующие презумптивную нервную пластинку; 5 – бластопор; 6 – материал хорды; 7 – энтодерма; 8 – кожная эктодерма; 9 – бластоцель; 10 – гастроцель, или первичная кишка; 11 – материал нейроэктодермы; 12 – дорсальная губа бластопора; 13 – вентральная губа бластопора; 14 – материал мезодермы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3333"/>
              </a:solidFill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341925" y="65350"/>
            <a:ext cx="84810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Богатые желтком клетки энтодермы амфибий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000" y="2770400"/>
            <a:ext cx="5791200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/>
        </p:nvSpPr>
        <p:spPr>
          <a:xfrm>
            <a:off x="3912125" y="3171425"/>
            <a:ext cx="4462200" cy="6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Провизорные органы, временно функционирующие в период эмбриогенеза</a:t>
            </a:r>
            <a:endParaRPr/>
          </a:p>
        </p:txBody>
      </p:sp>
      <p:sp>
        <p:nvSpPr>
          <p:cNvPr id="97" name="Google Shape;97;p18"/>
          <p:cNvSpPr txBox="1"/>
          <p:nvPr/>
        </p:nvSpPr>
        <p:spPr>
          <a:xfrm>
            <a:off x="341925" y="541800"/>
            <a:ext cx="3476100" cy="43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О</a:t>
            </a:r>
            <a:r>
              <a:rPr lang="en"/>
              <a:t>бразуются вокруг зародыша при его развитии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Служат для поддержания жизнедеятельности и защиты эмбриона от повреждений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Имеются у некоторых беспозвоночных и </a:t>
            </a:r>
            <a:r>
              <a:rPr b="1" lang="en"/>
              <a:t>всех высших позвоночных животных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Образуются из клеток эмбриона во время зародышевого развития.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Подразделяются на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амнион</a:t>
            </a:r>
            <a:r>
              <a:rPr lang="en"/>
              <a:t> - внутренняя водная оболочка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хорион</a:t>
            </a:r>
            <a:r>
              <a:rPr lang="en"/>
              <a:t> - серозная оболочка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а</a:t>
            </a:r>
            <a:r>
              <a:rPr b="1" lang="en"/>
              <a:t>ллантоис</a:t>
            </a:r>
            <a:r>
              <a:rPr lang="en"/>
              <a:t> -  эмбриональный орган дыхания высших позвоночных животных</a:t>
            </a:r>
            <a:endParaRPr/>
          </a:p>
        </p:txBody>
      </p:sp>
      <p:sp>
        <p:nvSpPr>
          <p:cNvPr id="98" name="Google Shape;98;p18"/>
          <p:cNvSpPr txBox="1"/>
          <p:nvPr/>
        </p:nvSpPr>
        <p:spPr>
          <a:xfrm>
            <a:off x="341925" y="65350"/>
            <a:ext cx="84810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Зародышевые оболочки</a:t>
            </a:r>
            <a:endParaRPr b="1" sz="1800"/>
          </a:p>
        </p:txBody>
      </p:sp>
      <p:pic>
        <p:nvPicPr>
          <p:cNvPr id="99" name="Google Shape;99;p18"/>
          <p:cNvPicPr preferRelativeResize="0"/>
          <p:nvPr/>
        </p:nvPicPr>
        <p:blipFill rotWithShape="1">
          <a:blip r:embed="rId3">
            <a:alphaModFix/>
          </a:blip>
          <a:srcRect b="0" l="0" r="0" t="31450"/>
          <a:stretch/>
        </p:blipFill>
        <p:spPr>
          <a:xfrm>
            <a:off x="3818025" y="593275"/>
            <a:ext cx="5115274" cy="257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/>
        </p:nvSpPr>
        <p:spPr>
          <a:xfrm>
            <a:off x="341925" y="65350"/>
            <a:ext cx="84810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Провизорные органы зауропсид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250" y="2643538"/>
            <a:ext cx="1743075" cy="199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0250" y="709975"/>
            <a:ext cx="1543050" cy="178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18100" y="401050"/>
            <a:ext cx="1714500" cy="200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/>
        </p:nvSpPr>
        <p:spPr>
          <a:xfrm>
            <a:off x="2550113" y="709975"/>
            <a:ext cx="3367800" cy="46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Схема поперечного разреза богатого желтком эмбриона позвоночных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А - стадия перед обособлением тела эмбриона от желточного мешка у рыб или зауропсид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 -образование амниона у пресмыкающихся и птиц.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1 - желток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</a:t>
            </a:r>
            <a:r>
              <a:rPr lang="en">
                <a:solidFill>
                  <a:schemeClr val="dk1"/>
                </a:solidFill>
              </a:rPr>
              <a:t>-</a:t>
            </a:r>
            <a:r>
              <a:rPr lang="en"/>
              <a:t> энтодерма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</a:t>
            </a:r>
            <a:r>
              <a:rPr lang="en">
                <a:solidFill>
                  <a:schemeClr val="dk1"/>
                </a:solidFill>
              </a:rPr>
              <a:t>-</a:t>
            </a:r>
            <a:r>
              <a:rPr lang="en"/>
              <a:t> эктодерма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</a:t>
            </a:r>
            <a:r>
              <a:rPr lang="en">
                <a:solidFill>
                  <a:schemeClr val="dk1"/>
                </a:solidFill>
              </a:rPr>
              <a:t>-</a:t>
            </a:r>
            <a:r>
              <a:rPr lang="en"/>
              <a:t> целом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</a:t>
            </a:r>
            <a:r>
              <a:rPr lang="en">
                <a:solidFill>
                  <a:schemeClr val="dk1"/>
                </a:solidFill>
              </a:rPr>
              <a:t>-</a:t>
            </a:r>
            <a:r>
              <a:rPr lang="en"/>
              <a:t> нервная трубка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 </a:t>
            </a:r>
            <a:r>
              <a:rPr lang="en">
                <a:solidFill>
                  <a:schemeClr val="dk1"/>
                </a:solidFill>
              </a:rPr>
              <a:t>- </a:t>
            </a:r>
            <a:r>
              <a:rPr lang="en"/>
              <a:t>сомиты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 </a:t>
            </a:r>
            <a:r>
              <a:rPr lang="en">
                <a:solidFill>
                  <a:schemeClr val="dk1"/>
                </a:solidFill>
              </a:rPr>
              <a:t>- </a:t>
            </a:r>
            <a:r>
              <a:rPr lang="en"/>
              <a:t>боковые пластинки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 </a:t>
            </a:r>
            <a:r>
              <a:rPr lang="en">
                <a:solidFill>
                  <a:schemeClr val="dk1"/>
                </a:solidFill>
              </a:rPr>
              <a:t>- </a:t>
            </a:r>
            <a:r>
              <a:rPr lang="en"/>
              <a:t>боковые складки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 </a:t>
            </a:r>
            <a:r>
              <a:rPr lang="en">
                <a:solidFill>
                  <a:schemeClr val="dk1"/>
                </a:solidFill>
              </a:rPr>
              <a:t>-</a:t>
            </a:r>
            <a:r>
              <a:rPr lang="en"/>
              <a:t> экзоцелом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12 </a:t>
            </a:r>
            <a:r>
              <a:rPr b="1" lang="en">
                <a:solidFill>
                  <a:schemeClr val="dk1"/>
                </a:solidFill>
              </a:rPr>
              <a:t>-</a:t>
            </a:r>
            <a:r>
              <a:rPr b="1" lang="en"/>
              <a:t> амниотические складки</a:t>
            </a:r>
            <a:endParaRPr b="1"/>
          </a:p>
        </p:txBody>
      </p:sp>
      <p:sp>
        <p:nvSpPr>
          <p:cNvPr id="109" name="Google Shape;109;p19"/>
          <p:cNvSpPr txBox="1"/>
          <p:nvPr/>
        </p:nvSpPr>
        <p:spPr>
          <a:xfrm>
            <a:off x="6173050" y="2491150"/>
            <a:ext cx="2604600" cy="22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Схематический продольный срез через эмбрион зауропод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экзоцелом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7 - хорион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амнион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9 - амниотическая полость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аллантоис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желточный мешок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/>
        </p:nvSpPr>
        <p:spPr>
          <a:xfrm>
            <a:off x="341925" y="65350"/>
            <a:ext cx="84810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Аминон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</p:txBody>
      </p:sp>
      <p:pic>
        <p:nvPicPr>
          <p:cNvPr id="115" name="Google Shape;115;p20"/>
          <p:cNvPicPr preferRelativeResize="0"/>
          <p:nvPr/>
        </p:nvPicPr>
        <p:blipFill rotWithShape="1">
          <a:blip r:embed="rId3">
            <a:alphaModFix/>
          </a:blip>
          <a:srcRect b="35790" l="7469" r="51128" t="22625"/>
          <a:stretch/>
        </p:blipFill>
        <p:spPr>
          <a:xfrm>
            <a:off x="498625" y="783375"/>
            <a:ext cx="2449775" cy="184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 rotWithShape="1">
          <a:blip r:embed="rId4">
            <a:alphaModFix/>
          </a:blip>
          <a:srcRect b="19904" l="60421" r="5733" t="40967"/>
          <a:stretch/>
        </p:blipFill>
        <p:spPr>
          <a:xfrm>
            <a:off x="498625" y="2851350"/>
            <a:ext cx="1993750" cy="1728649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/>
          <p:nvPr/>
        </p:nvSpPr>
        <p:spPr>
          <a:xfrm>
            <a:off x="3280075" y="401050"/>
            <a:ext cx="5676600" cy="45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Р</a:t>
            </a:r>
            <a:r>
              <a:rPr lang="en"/>
              <a:t>азвивается у истинно наземных животных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Осуществляет функции обмена и защиты от высыхания и механических воздействий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Амниотическая жидкость, в которую погружен развивающийся эмбрион, представляет собой водный раствор белков, сахаров, минеральных солей, содержит также гормоны и мочевину.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В процессе развития состав этой среды изменяется.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В акушерской практике амниотическую жидкость, отходящую перед родами, называют водами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Образован эктодермой и париетальным листком мезодермы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Сходная оболочка имеется у некоторых беспозвоночных (напр., насекомых)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/>
        </p:nvSpPr>
        <p:spPr>
          <a:xfrm>
            <a:off x="341925" y="65350"/>
            <a:ext cx="84810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Аллантоис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</p:txBody>
      </p:sp>
      <p:sp>
        <p:nvSpPr>
          <p:cNvPr id="123" name="Google Shape;123;p21"/>
          <p:cNvSpPr txBox="1"/>
          <p:nvPr/>
        </p:nvSpPr>
        <p:spPr>
          <a:xfrm>
            <a:off x="3839250" y="465200"/>
            <a:ext cx="5117400" cy="44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О</a:t>
            </a:r>
            <a:r>
              <a:rPr lang="en"/>
              <a:t>дна из зародышевых оболочек пресмыкающихся, птиц и млекопитающих, </a:t>
            </a:r>
            <a:r>
              <a:rPr lang="en">
                <a:solidFill>
                  <a:schemeClr val="dk1"/>
                </a:solidFill>
              </a:rPr>
              <a:t>н</a:t>
            </a:r>
            <a:r>
              <a:rPr lang="en">
                <a:solidFill>
                  <a:schemeClr val="dk1"/>
                </a:solidFill>
              </a:rPr>
              <a:t>аиболее развит у животных развивающихся в яйце - рептилии и птицы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Орган дыхания и место для скопления продуктов выделения у зародышей (</a:t>
            </a:r>
            <a:r>
              <a:rPr lang="en">
                <a:solidFill>
                  <a:schemeClr val="dk1"/>
                </a:solidFill>
              </a:rPr>
              <a:t>азотистых отходов)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Стенка аллантоиса </a:t>
            </a:r>
            <a:r>
              <a:rPr b="1" lang="en"/>
              <a:t>образована висцеральным листком спланхнотома и энтодермой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Вырост задней кишки зародыша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Аллантоис сливается с хорионом и образуется </a:t>
            </a:r>
            <a:r>
              <a:rPr b="1" lang="en"/>
              <a:t>хорион-аллантоисная оболочка</a:t>
            </a:r>
            <a:r>
              <a:rPr lang="en"/>
              <a:t>, богатая кровеносными сосудами, через которую эмбрион поглощает кислород, отдает углекислоту и продукты обмена.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124" name="Google Shape;124;p21"/>
          <p:cNvPicPr preferRelativeResize="0"/>
          <p:nvPr/>
        </p:nvPicPr>
        <p:blipFill rotWithShape="1">
          <a:blip r:embed="rId3">
            <a:alphaModFix/>
          </a:blip>
          <a:srcRect b="34170" l="4743" r="34757" t="25534"/>
          <a:stretch/>
        </p:blipFill>
        <p:spPr>
          <a:xfrm>
            <a:off x="341925" y="613675"/>
            <a:ext cx="3311699" cy="1654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1"/>
          <p:cNvPicPr preferRelativeResize="0"/>
          <p:nvPr/>
        </p:nvPicPr>
        <p:blipFill rotWithShape="1">
          <a:blip r:embed="rId4">
            <a:alphaModFix/>
          </a:blip>
          <a:srcRect b="0" l="0" r="0" t="11402"/>
          <a:stretch/>
        </p:blipFill>
        <p:spPr>
          <a:xfrm>
            <a:off x="221650" y="2571750"/>
            <a:ext cx="3431974" cy="2277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